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3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Helvetica Neue"/>
      <p:regular r:id="rId43"/>
      <p:bold r:id="rId44"/>
      <p:italic r:id="rId45"/>
      <p:boldItalic r:id="rId46"/>
    </p:embeddedFont>
    <p:embeddedFont>
      <p:font typeface="Karla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HelveticaNeue-bold.fntdata"/><Relationship Id="rId43" Type="http://schemas.openxmlformats.org/officeDocument/2006/relationships/font" Target="fonts/HelveticaNeue-regular.fntdata"/><Relationship Id="rId46" Type="http://schemas.openxmlformats.org/officeDocument/2006/relationships/font" Target="fonts/HelveticaNeue-boldItalic.fntdata"/><Relationship Id="rId45" Type="http://schemas.openxmlformats.org/officeDocument/2006/relationships/font" Target="fonts/HelveticaNeue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Karla-bold.fntdata"/><Relationship Id="rId47" Type="http://schemas.openxmlformats.org/officeDocument/2006/relationships/font" Target="fonts/Karla-regular.fntdata"/><Relationship Id="rId49" Type="http://schemas.openxmlformats.org/officeDocument/2006/relationships/font" Target="fonts/Karla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Karla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28770507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28770507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28466b1e5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28466b1e5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28466b1e5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28466b1e5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28466b1e5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28466b1e5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28466b1e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28466b1e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28466b1e5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28466b1e5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28466b1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28466b1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28466b1e5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28466b1e5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28466b1e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28466b1e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28466b1e5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28466b1e5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28466b1e5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28466b1e5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e2a1a450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e2a1a450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28466b1e5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28466b1e5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28466b1e5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28466b1e5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d0f8cb4c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4d0f8cb4c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d0f8cb4ce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d0f8cb4c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d0f8cb4c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d0f8cb4c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28466b1e5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528466b1e5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28466b1e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28466b1e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28466b1e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28466b1e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28466b1e5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28466b1e5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28466b1e5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28466b1e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287086a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287086a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Checkin: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need at least 2 members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expect high fidelity wireframes for each of the views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also have website structure populated and html skeletons done for at least 2 views (rough outline, don’t need classes or ids yet)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28466b1e5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28466b1e5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528466b1e5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528466b1e5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28466b1e5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28466b1e5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28466b1e5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28466b1e5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28466b1e5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28466b1e5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28466b1e5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28466b1e5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4e1cbac36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4e1cbac36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e1cbac36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e1cbac36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b2aabf277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b2aabf277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d0f8cb4c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d0f8cb4c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28466b1e5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28466b1e5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d0f8cb4c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d0f8cb4c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style guide is not the same as a design system!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28466b1e5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28466b1e5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28466b1e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28466b1e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style guide is not the same as a design system!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lean" showMasterSp="0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ing Only">
  <p:cSld name="Content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Design)" showMasterSp="0">
  <p:cSld name="Opening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12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34" name="Google Shape;34;p12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SzPts val="3000"/>
              <a:buNone/>
              <a:defRPr i="0" sz="3000" u="none" cap="none" strike="noStrike">
                <a:solidFill>
                  <a:srgbClr val="75C36E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" name="Google Shape;35;p12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Internal)" showMasterSp="0">
  <p:cSld name="Opening_2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13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DE6868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38" name="Google Shape;38;p13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6868"/>
              </a:buClr>
              <a:buSzPts val="3000"/>
              <a:buNone/>
              <a:defRPr i="0" sz="3000" u="none" cap="none" strike="noStrike">
                <a:solidFill>
                  <a:srgbClr val="DE6868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" name="Google Shape;39;p13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Programming)" showMasterSp="0">
  <p:cSld name="Opening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14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6191C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2" name="Google Shape;42;p14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91C2"/>
              </a:buClr>
              <a:buSzPts val="3000"/>
              <a:buNone/>
              <a:defRPr i="0" sz="3000" u="none" cap="none" strike="noStrike">
                <a:solidFill>
                  <a:srgbClr val="6191C2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" name="Google Shape;43;p14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peaker">
  <p:cSld name="CUSTOM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15"/>
          <p:cNvCxnSpPr/>
          <p:nvPr/>
        </p:nvCxnSpPr>
        <p:spPr>
          <a:xfrm>
            <a:off x="2560359" y="2855414"/>
            <a:ext cx="40254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6" name="Google Shape;46;p15"/>
          <p:cNvSpPr txBox="1"/>
          <p:nvPr>
            <p:ph type="title"/>
          </p:nvPr>
        </p:nvSpPr>
        <p:spPr>
          <a:xfrm>
            <a:off x="2560350" y="2057400"/>
            <a:ext cx="4023300" cy="3384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47" name="Google Shape;47;p15"/>
          <p:cNvSpPr txBox="1"/>
          <p:nvPr>
            <p:ph idx="1" type="subTitle"/>
          </p:nvPr>
        </p:nvSpPr>
        <p:spPr>
          <a:xfrm>
            <a:off x="2558350" y="2395725"/>
            <a:ext cx="4025400" cy="3522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40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4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4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2" type="body"/>
          </p:nvPr>
        </p:nvSpPr>
        <p:spPr>
          <a:xfrm>
            <a:off x="2560350" y="2971800"/>
            <a:ext cx="4023300" cy="1257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30200" lvl="0" marL="457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2pPr>
            <a:lvl3pPr indent="-330200" lvl="2" marL="1371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4pPr>
            <a:lvl5pPr indent="-330200" lvl="4" marL="2286000" rtl="0" algn="ctr">
              <a:spcBef>
                <a:spcPts val="400"/>
              </a:spcBef>
              <a:spcAft>
                <a:spcPts val="0"/>
              </a:spcAft>
              <a:buSzPts val="1600"/>
              <a:buChar char="»"/>
              <a:defRPr/>
            </a:lvl5pPr>
            <a:lvl6pPr indent="-330200" lvl="5" marL="2743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24">
          <p15:clr>
            <a:srgbClr val="F9AD4C"/>
          </p15:clr>
        </p15:guide>
        <p15:guide id="2" orient="horz" pos="1296">
          <p15:clr>
            <a:srgbClr val="F9AD4C"/>
          </p15:clr>
        </p15:guide>
        <p15:guide id="3" orient="horz" pos="1509">
          <p15:clr>
            <a:srgbClr val="F9AD4C"/>
          </p15:clr>
        </p15:guide>
        <p15:guide id="4" orient="horz" pos="1731">
          <p15:clr>
            <a:srgbClr val="F9AD4C"/>
          </p15:clr>
        </p15:guide>
        <p15:guide id="5" orient="horz" pos="1872">
          <p15:clr>
            <a:srgbClr val="F9AD4C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lean" showMasterSp="0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Hands-on)" showMasterSp="0">
  <p:cSld name="TITLE_AND_BODY_1">
    <p:bg>
      <p:bgPr>
        <a:solidFill>
          <a:srgbClr val="75C36E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Find your table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Hands-on) 1" showMasterSp="0">
  <p:cSld name="TITLE_AND_BODY_1_2">
    <p:bg>
      <p:bgPr>
        <a:solidFill>
          <a:srgbClr val="75C36E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9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Lecture)" showMasterSp="0">
  <p:cSld name="TITLE_AND_BODY_1_1">
    <p:bg>
      <p:bgPr>
        <a:solidFill>
          <a:srgbClr val="6191C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/>
        </p:nvSpPr>
        <p:spPr>
          <a:xfrm>
            <a:off x="502925" y="1028700"/>
            <a:ext cx="53949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Sit with friends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ro">
  <p:cSld name="CUSTOM_2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1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Design)" showMasterSp="0">
  <p:cSld name="TITLE_AND_BODY_1">
    <p:bg>
      <p:bgPr>
        <a:solidFill>
          <a:srgbClr val="75C36E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Find your table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with Label">
  <p:cSld name="CUSTOM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04800" lvl="0" marL="457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»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">
  <p:cSld name="Conte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3"/>
          <p:cNvSpPr txBox="1"/>
          <p:nvPr>
            <p:ph type="title"/>
          </p:nvPr>
        </p:nvSpPr>
        <p:spPr>
          <a:xfrm>
            <a:off x="457200" y="457200"/>
            <a:ext cx="8229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66" name="Google Shape;66;p23"/>
          <p:cNvSpPr txBox="1"/>
          <p:nvPr>
            <p:ph idx="1" type="body"/>
          </p:nvPr>
        </p:nvSpPr>
        <p:spPr>
          <a:xfrm>
            <a:off x="457200" y="1028700"/>
            <a:ext cx="82296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»"/>
              <a:defRPr i="0" sz="1600" u="none" cap="none" strike="noStrike">
                <a:solidFill>
                  <a:srgbClr val="535353"/>
                </a:solidFill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ing Only">
  <p:cSld name="Content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4"/>
          <p:cNvSpPr txBox="1"/>
          <p:nvPr>
            <p:ph type="title"/>
          </p:nvPr>
        </p:nvSpPr>
        <p:spPr>
          <a:xfrm>
            <a:off x="457200" y="457200"/>
            <a:ext cx="8229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Design)" showMasterSp="0">
  <p:cSld name="Opening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70;p25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71" name="Google Shape;71;p25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SzPts val="3000"/>
              <a:buNone/>
              <a:defRPr i="0" sz="3000" u="none" cap="none" strike="noStrike">
                <a:solidFill>
                  <a:srgbClr val="75C36E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" name="Google Shape;72;p25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Programming)" showMasterSp="0">
  <p:cSld name="Opening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26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6191C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75" name="Google Shape;75;p26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91C2"/>
              </a:buClr>
              <a:buSzPts val="3000"/>
              <a:buNone/>
              <a:defRPr i="0" sz="3000" u="none" cap="none" strike="noStrike">
                <a:solidFill>
                  <a:srgbClr val="6191C2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peaker">
  <p:cSld name="CUSTOM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27"/>
          <p:cNvCxnSpPr/>
          <p:nvPr/>
        </p:nvCxnSpPr>
        <p:spPr>
          <a:xfrm>
            <a:off x="2560359" y="2855414"/>
            <a:ext cx="40254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79" name="Google Shape;79;p27"/>
          <p:cNvSpPr txBox="1"/>
          <p:nvPr>
            <p:ph type="title"/>
          </p:nvPr>
        </p:nvSpPr>
        <p:spPr>
          <a:xfrm>
            <a:off x="2560350" y="2057400"/>
            <a:ext cx="4023300" cy="3384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0" name="Google Shape;80;p27"/>
          <p:cNvSpPr txBox="1"/>
          <p:nvPr>
            <p:ph idx="1" type="subTitle"/>
          </p:nvPr>
        </p:nvSpPr>
        <p:spPr>
          <a:xfrm>
            <a:off x="2558350" y="2395725"/>
            <a:ext cx="4025400" cy="3522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40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4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4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" name="Google Shape;81;p27"/>
          <p:cNvSpPr txBox="1"/>
          <p:nvPr>
            <p:ph idx="2" type="body"/>
          </p:nvPr>
        </p:nvSpPr>
        <p:spPr>
          <a:xfrm>
            <a:off x="2560350" y="2971800"/>
            <a:ext cx="4023300" cy="1257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30200" lvl="0" marL="457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2pPr>
            <a:lvl3pPr indent="-330200" lvl="2" marL="1371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4pPr>
            <a:lvl5pPr indent="-330200" lvl="4" marL="2286000" rtl="0" algn="ctr">
              <a:spcBef>
                <a:spcPts val="400"/>
              </a:spcBef>
              <a:spcAft>
                <a:spcPts val="0"/>
              </a:spcAft>
              <a:buSzPts val="1600"/>
              <a:buChar char="»"/>
              <a:defRPr/>
            </a:lvl5pPr>
            <a:lvl6pPr indent="-330200" lvl="5" marL="2743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24">
          <p15:clr>
            <a:srgbClr val="F9AD4C"/>
          </p15:clr>
        </p15:guide>
        <p15:guide id="2" orient="horz" pos="1296">
          <p15:clr>
            <a:srgbClr val="F9AD4C"/>
          </p15:clr>
        </p15:guide>
        <p15:guide id="3" orient="horz" pos="1509">
          <p15:clr>
            <a:srgbClr val="F9AD4C"/>
          </p15:clr>
        </p15:guide>
        <p15:guide id="4" orient="horz" pos="1731">
          <p15:clr>
            <a:srgbClr val="F9AD4C"/>
          </p15:clr>
        </p15:guide>
        <p15:guide id="5" orient="horz" pos="1872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Programming)" showMasterSp="0">
  <p:cSld name="TITLE_AND_BODY_1_1">
    <p:bg>
      <p:bgPr>
        <a:solidFill>
          <a:srgbClr val="6191C2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Find your table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ro">
  <p:cSld name="CUSTOM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ttendance">
  <p:cSld name="CUSTOM_2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6"/>
          <p:cNvSpPr txBox="1"/>
          <p:nvPr/>
        </p:nvSpPr>
        <p:spPr>
          <a:xfrm>
            <a:off x="502925" y="1035450"/>
            <a:ext cx="81381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Attendance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8" name="Google Shape;1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59475" y="1844875"/>
            <a:ext cx="425050" cy="42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296">
          <p15:clr>
            <a:srgbClr val="F9AD4C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estions">
  <p:cSld name="CUSTOM_2_2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 txBox="1"/>
          <p:nvPr/>
        </p:nvSpPr>
        <p:spPr>
          <a:xfrm>
            <a:off x="502925" y="1035450"/>
            <a:ext cx="81381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Questions?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1" name="Google Shape;2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9325" y="1868300"/>
            <a:ext cx="386960" cy="3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7715" y="1868300"/>
            <a:ext cx="386960" cy="3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296">
          <p15:clr>
            <a:srgbClr val="F9AD4C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ro">
  <p:cSld name="CUSTOM_2_1">
    <p:bg>
      <p:bgPr>
        <a:solidFill>
          <a:srgbClr val="EFEFE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with Label">
  <p:cSld name="CUSTOM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04800" lvl="0" marL="457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»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">
  <p:cSld name="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29" name="Google Shape;29;p10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»"/>
              <a:defRPr i="0" sz="1600" u="none" cap="none" strike="noStrike">
                <a:solidFill>
                  <a:srgbClr val="535353"/>
                </a:solidFill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Karla"/>
              <a:buNone/>
              <a:defRPr b="1" i="0" sz="24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0" lvl="1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»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5989375" y="4462275"/>
            <a:ext cx="26517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Font typeface="Helvetica Neue"/>
              <a:buNone/>
            </a:pPr>
            <a:r>
              <a:rPr b="1"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Web Design DeCal  </a:t>
            </a:r>
            <a:r>
              <a:rPr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Spring 2019</a:t>
            </a:r>
            <a:endParaRPr sz="1200">
              <a:solidFill>
                <a:srgbClr val="CCCCCC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9900FF"/>
          </p15:clr>
        </p15:guide>
        <p15:guide id="2" pos="5472">
          <p15:clr>
            <a:srgbClr val="9900FF"/>
          </p15:clr>
        </p15:guide>
        <p15:guide id="3" orient="horz" pos="288">
          <p15:clr>
            <a:srgbClr val="9900FF"/>
          </p15:clr>
        </p15:guide>
        <p15:guide id="4" orient="horz" pos="2955">
          <p15:clr>
            <a:srgbClr val="9900FF"/>
          </p15:clr>
        </p15:guide>
        <p15:guide id="5" orient="horz" pos="2811">
          <p15:clr>
            <a:srgbClr val="F06B4A"/>
          </p15:clr>
        </p15:guide>
        <p15:guide id="6" orient="horz" pos="576">
          <p15:clr>
            <a:srgbClr val="F06B4A"/>
          </p15:clr>
        </p15:guide>
        <p15:guide id="7" orient="horz" pos="648">
          <p15:clr>
            <a:srgbClr val="F06B4A"/>
          </p15:clr>
        </p15:guide>
        <p15:guide id="8" pos="2909">
          <p15:clr>
            <a:srgbClr val="F06B4A"/>
          </p15:clr>
        </p15:guide>
        <p15:guide id="9" pos="1613">
          <p15:clr>
            <a:srgbClr val="F06B4A"/>
          </p15:clr>
        </p15:guide>
        <p15:guide id="10" pos="4147">
          <p15:clr>
            <a:srgbClr val="F06B4A"/>
          </p15:clr>
        </p15:guide>
        <p15:guide id="11" pos="2851">
          <p15:clr>
            <a:srgbClr val="F06B4A"/>
          </p15:clr>
        </p15:guide>
        <p15:guide id="12" pos="1555">
          <p15:clr>
            <a:srgbClr val="F06B4A"/>
          </p15:clr>
        </p15:guide>
        <p15:guide id="13" pos="4205">
          <p15:clr>
            <a:srgbClr val="F06B4A"/>
          </p15:clr>
        </p15:guide>
        <p15:guide id="14" orient="horz" pos="2664">
          <p15:clr>
            <a:srgbClr val="F06B4A"/>
          </p15:clr>
        </p15:guide>
        <p15:guide id="15" pos="317">
          <p15:clr>
            <a:srgbClr val="F06B4A"/>
          </p15:clr>
        </p15:guide>
        <p15:guide id="16" pos="5443">
          <p15:clr>
            <a:srgbClr val="F06B4A"/>
          </p15:clr>
        </p15:guide>
        <p15:guide id="17" pos="1987">
          <p15:clr>
            <a:srgbClr val="F06B4A"/>
          </p15:clr>
        </p15:guide>
        <p15:guide id="18" pos="2043">
          <p15:clr>
            <a:srgbClr val="F06B4A"/>
          </p15:clr>
        </p15:guide>
        <p15:guide id="19" pos="3715">
          <p15:clr>
            <a:srgbClr val="F06B4A"/>
          </p15:clr>
        </p15:guide>
        <p15:guide id="20" pos="3773">
          <p15:clr>
            <a:srgbClr val="F06B4A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457200" y="457200"/>
            <a:ext cx="8229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Karla"/>
              <a:buNone/>
              <a:defRPr b="1" i="0" sz="24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0" lvl="1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51" name="Google Shape;51;p16"/>
          <p:cNvSpPr txBox="1"/>
          <p:nvPr>
            <p:ph idx="1" type="body"/>
          </p:nvPr>
        </p:nvSpPr>
        <p:spPr>
          <a:xfrm>
            <a:off x="457200" y="1028700"/>
            <a:ext cx="82296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»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52" name="Google Shape;52;p16"/>
          <p:cNvSpPr/>
          <p:nvPr/>
        </p:nvSpPr>
        <p:spPr>
          <a:xfrm>
            <a:off x="5989375" y="4462275"/>
            <a:ext cx="26517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Font typeface="Helvetica Neue"/>
              <a:buNone/>
            </a:pPr>
            <a:r>
              <a:rPr b="1"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Web Design DeCal  </a:t>
            </a:r>
            <a:r>
              <a:rPr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Spring 2019</a:t>
            </a:r>
            <a:endParaRPr sz="1200">
              <a:solidFill>
                <a:srgbClr val="CCCCCC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>
    <p:push dir="r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9900FF"/>
          </p15:clr>
        </p15:guide>
        <p15:guide id="2" pos="5472">
          <p15:clr>
            <a:srgbClr val="9900FF"/>
          </p15:clr>
        </p15:guide>
        <p15:guide id="3" orient="horz" pos="288">
          <p15:clr>
            <a:srgbClr val="9900FF"/>
          </p15:clr>
        </p15:guide>
        <p15:guide id="4" orient="horz" pos="2955">
          <p15:clr>
            <a:srgbClr val="9900FF"/>
          </p15:clr>
        </p15:guide>
        <p15:guide id="5" orient="horz" pos="2811">
          <p15:clr>
            <a:srgbClr val="F06B4A"/>
          </p15:clr>
        </p15:guide>
        <p15:guide id="6" orient="horz" pos="576">
          <p15:clr>
            <a:srgbClr val="F06B4A"/>
          </p15:clr>
        </p15:guide>
        <p15:guide id="7" orient="horz" pos="648">
          <p15:clr>
            <a:srgbClr val="F06B4A"/>
          </p15:clr>
        </p15:guide>
        <p15:guide id="8" pos="2909">
          <p15:clr>
            <a:srgbClr val="F06B4A"/>
          </p15:clr>
        </p15:guide>
        <p15:guide id="9" pos="1613">
          <p15:clr>
            <a:srgbClr val="F06B4A"/>
          </p15:clr>
        </p15:guide>
        <p15:guide id="10" pos="4147">
          <p15:clr>
            <a:srgbClr val="F06B4A"/>
          </p15:clr>
        </p15:guide>
        <p15:guide id="11" pos="2851">
          <p15:clr>
            <a:srgbClr val="F06B4A"/>
          </p15:clr>
        </p15:guide>
        <p15:guide id="12" pos="1555">
          <p15:clr>
            <a:srgbClr val="F06B4A"/>
          </p15:clr>
        </p15:guide>
        <p15:guide id="13" pos="4205">
          <p15:clr>
            <a:srgbClr val="F06B4A"/>
          </p15:clr>
        </p15:guide>
        <p15:guide id="14" orient="horz" pos="2664">
          <p15:clr>
            <a:srgbClr val="F06B4A"/>
          </p15:clr>
        </p15:guide>
        <p15:guide id="15" pos="317">
          <p15:clr>
            <a:srgbClr val="F06B4A"/>
          </p15:clr>
        </p15:guide>
        <p15:guide id="16" pos="5443">
          <p15:clr>
            <a:srgbClr val="F06B4A"/>
          </p15:clr>
        </p15:guide>
        <p15:guide id="17" pos="1987">
          <p15:clr>
            <a:srgbClr val="F06B4A"/>
          </p15:clr>
        </p15:guide>
        <p15:guide id="18" pos="2043">
          <p15:clr>
            <a:srgbClr val="F06B4A"/>
          </p15:clr>
        </p15:guide>
        <p15:guide id="19" pos="3715">
          <p15:clr>
            <a:srgbClr val="F06B4A"/>
          </p15:clr>
        </p15:guide>
        <p15:guide id="20" pos="3773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ux.shopify.com/you-cant-just-draw-purple-people-and-call-it-diversity-e2aa30f0c0e8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uxdesign.cc/ever-wonder-why-the-most-popular-apps-are-starting-to-look-the-same-it-might-be-a-good-thing-e54aadd50fd5" TargetMode="External"/><Relationship Id="rId4" Type="http://schemas.openxmlformats.org/officeDocument/2006/relationships/hyperlink" Target="https://medium.com/s/story/on-the-visual-weariness-of-the-web-8af1c969ce73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dd.io/media/assignment/sp19/proj1/spec/index.htm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uxdesign.cc/everything-you-need-to-know-about-design-systems-54b109851969" TargetMode="External"/><Relationship Id="rId4" Type="http://schemas.openxmlformats.org/officeDocument/2006/relationships/hyperlink" Target="https://medium.com/tradecraft-traction/eight-things-you-need-to-know-about-design-systems-bae8bd884b3b" TargetMode="External"/><Relationship Id="rId5" Type="http://schemas.openxmlformats.org/officeDocument/2006/relationships/hyperlink" Target="https://www.designerlynx.co/design-systems" TargetMode="External"/><Relationship Id="rId6" Type="http://schemas.openxmlformats.org/officeDocument/2006/relationships/hyperlink" Target="https://www.invisionapp.com/inside-design/guide-to-design-systems/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8"/>
          <p:cNvSpPr txBox="1"/>
          <p:nvPr/>
        </p:nvSpPr>
        <p:spPr>
          <a:xfrm>
            <a:off x="5945075" y="1588775"/>
            <a:ext cx="1460100" cy="12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U know where lmao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7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Design System (Google, Material Design)</a:t>
            </a:r>
            <a:endParaRPr/>
          </a:p>
        </p:txBody>
      </p:sp>
      <p:pic>
        <p:nvPicPr>
          <p:cNvPr id="140" name="Google Shape;14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144000"/>
            <a:ext cx="7516068" cy="41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8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Design System (Atlassian)</a:t>
            </a:r>
            <a:endParaRPr/>
          </a:p>
        </p:txBody>
      </p:sp>
      <p:pic>
        <p:nvPicPr>
          <p:cNvPr id="146" name="Google Shape;14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169200"/>
            <a:ext cx="6987102" cy="4157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9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Design System (Shopify, Polaris)</a:t>
            </a:r>
            <a:endParaRPr/>
          </a:p>
        </p:txBody>
      </p:sp>
      <p:pic>
        <p:nvPicPr>
          <p:cNvPr id="152" name="Google Shape;15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169200"/>
            <a:ext cx="6486739" cy="41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0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 of a Design System</a:t>
            </a:r>
            <a:endParaRPr/>
          </a:p>
        </p:txBody>
      </p:sp>
      <p:sp>
        <p:nvSpPr>
          <p:cNvPr id="158" name="Google Shape;158;p40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Philosophy/Goals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Layout/Grid (Spacing)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Color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Typography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Iconography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Motion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Interaction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Language (Voice &amp; Tone)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Illustration </a:t>
            </a:r>
            <a:endParaRPr/>
          </a:p>
        </p:txBody>
      </p:sp>
      <p:pic>
        <p:nvPicPr>
          <p:cNvPr id="159" name="Google Shape;15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3598" y="1028700"/>
            <a:ext cx="1660026" cy="2627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7949" y="1167338"/>
            <a:ext cx="1081960" cy="2627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97858" y="1167356"/>
            <a:ext cx="1248671" cy="2578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1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</a:rPr>
              <a:t>Why do we even need a design system?</a:t>
            </a:r>
            <a:endParaRPr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2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 design systems important?</a:t>
            </a:r>
            <a:endParaRPr/>
          </a:p>
        </p:txBody>
      </p:sp>
      <p:sp>
        <p:nvSpPr>
          <p:cNvPr id="172" name="Google Shape;172;p42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Design systems bring order to chaos.</a:t>
            </a:r>
            <a:r>
              <a:rPr lang="en"/>
              <a:t> Everyone is kept on the same page, so the entire product remains consistent and polished throughout.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Design systems improve the user experience through the repeated use of familiar and proven patterns.</a:t>
            </a:r>
            <a:r>
              <a:rPr lang="en"/>
              <a:t> Designing anything from scratch leaves room for error, so try to use what already works.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Design systems improve workflow efficiency. </a:t>
            </a:r>
            <a:r>
              <a:rPr lang="en"/>
              <a:t>Product teams know exactly how components of new features should look and how to implement them.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3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</a:rPr>
              <a:t>Why do we even need a design system?</a:t>
            </a:r>
            <a:endParaRPr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4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Perspective</a:t>
            </a:r>
            <a:endParaRPr/>
          </a:p>
        </p:txBody>
      </p:sp>
      <p:sp>
        <p:nvSpPr>
          <p:cNvPr id="183" name="Google Shape;183;p44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As a company begins to grow, it’s important to use resource (both time of designers and developers) to be used efficiently. Some questions companies might ask are: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"/>
              <a:t>How will we design consistent UIs across platforms when many teams own various parts of our products?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"/>
              <a:t>How will we empower all of these teams to iterate quickly?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"/>
              <a:t>How will we maintain the inevitable design debt that will build up as many designers create new and tailor-made designs?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5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Defining and adhering to standards is how we create that understanding. </a:t>
            </a:r>
            <a:r>
              <a:rPr lang="en">
                <a:solidFill>
                  <a:schemeClr val="lt2"/>
                </a:solidFill>
              </a:rPr>
              <a:t>Doing so removes the subjectivity and ambiguity that often creates friction and confusion within product teams.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Standards encompass both design and development.</a:t>
            </a:r>
            <a:r>
              <a:rPr lang="en">
                <a:solidFill>
                  <a:schemeClr val="lt2"/>
                </a:solidFill>
              </a:rPr>
              <a:t> Standardizing things like naming conventions, accessibility requirements, and file structure will help teams work consistently and prevent errors.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Many, many platforms. </a:t>
            </a:r>
            <a:r>
              <a:rPr lang="en">
                <a:solidFill>
                  <a:schemeClr val="lt2"/>
                </a:solidFill>
              </a:rPr>
              <a:t>Software should scale across multiple devices and platforms, in a time in which people are using all different types of devices.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89" name="Google Shape;189;p45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Perspective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6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Implementing a Design System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9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Systems</a:t>
            </a:r>
            <a:endParaRPr/>
          </a:p>
        </p:txBody>
      </p:sp>
      <p:sp>
        <p:nvSpPr>
          <p:cNvPr id="92" name="Google Shape;92;p29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Week 6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7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I make a Design System?</a:t>
            </a:r>
            <a:endParaRPr/>
          </a:p>
        </p:txBody>
      </p:sp>
      <p:sp>
        <p:nvSpPr>
          <p:cNvPr id="200" name="Google Shape;200;p47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Defining and adhering to standards is how we create that understanding. </a:t>
            </a:r>
            <a:r>
              <a:rPr lang="en">
                <a:solidFill>
                  <a:schemeClr val="lt2"/>
                </a:solidFill>
              </a:rPr>
              <a:t>Doing so removes the subjectivity and ambiguity that often creates friction and confusion within product teams.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Standards encompass both design and development.</a:t>
            </a:r>
            <a:r>
              <a:rPr lang="en">
                <a:solidFill>
                  <a:schemeClr val="lt2"/>
                </a:solidFill>
              </a:rPr>
              <a:t> Standardizing things like naming conventions, accessibility requirements, and file structure will help teams work consistently and prevent errors.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8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to Keep in Mind</a:t>
            </a:r>
            <a:endParaRPr/>
          </a:p>
        </p:txBody>
      </p:sp>
      <p:sp>
        <p:nvSpPr>
          <p:cNvPr id="206" name="Google Shape;206;p48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Accessibility—</a:t>
            </a:r>
            <a:r>
              <a:rPr lang="en">
                <a:solidFill>
                  <a:schemeClr val="lt2"/>
                </a:solidFill>
              </a:rPr>
              <a:t> WCAG Standards </a:t>
            </a:r>
            <a:endParaRPr>
              <a:solidFill>
                <a:schemeClr val="lt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–"/>
            </a:pPr>
            <a:r>
              <a:rPr lang="en">
                <a:solidFill>
                  <a:schemeClr val="lt2"/>
                </a:solidFill>
              </a:rPr>
              <a:t>Lyft’s colobox.io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Diversity and Inclusion</a:t>
            </a:r>
            <a:endParaRPr>
              <a:solidFill>
                <a:schemeClr val="lt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–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https://ux.shopify.com/you-cant-just-draw-purple-people-and-call-it-diversity-e2aa30f0c0e8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9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Applying this </a:t>
            </a:r>
            <a:r>
              <a:rPr lang="en">
                <a:solidFill>
                  <a:srgbClr val="75C36E"/>
                </a:solidFill>
              </a:rPr>
              <a:t>IRL</a:t>
            </a:r>
            <a:endParaRPr>
              <a:solidFill>
                <a:srgbClr val="6191C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0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Clean Code</a:t>
            </a:r>
            <a:endParaRPr/>
          </a:p>
        </p:txBody>
      </p:sp>
      <p:sp>
        <p:nvSpPr>
          <p:cNvPr id="217" name="Google Shape;217;p50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Write modular code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Airbnb Example (Github)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Glance at </a:t>
            </a:r>
            <a:r>
              <a:rPr lang="en"/>
              <a:t>CSS Variables</a:t>
            </a:r>
            <a:endParaRPr/>
          </a:p>
        </p:txBody>
      </p:sp>
      <p:sp>
        <p:nvSpPr>
          <p:cNvPr id="223" name="Google Shape;223;p51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Illustration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Color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2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Existential Questions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3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Convergence of Design</a:t>
            </a:r>
            <a:endParaRPr/>
          </a:p>
        </p:txBody>
      </p:sp>
      <p:sp>
        <p:nvSpPr>
          <p:cNvPr id="234" name="Google Shape;234;p53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/>
              <a:t>Is all design starting to “look the same?”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–"/>
            </a:pPr>
            <a:r>
              <a:rPr lang="en" u="sng">
                <a:solidFill>
                  <a:schemeClr val="lt2"/>
                </a:solidFill>
                <a:hlinkClick r:id="rId3"/>
              </a:rPr>
              <a:t>https://uxdesign.cc/ever-wonder-why-the-most-popular-apps-are-starting-to-look-the-same-it-might-be-a-good-thing-e54aadd50fd5</a:t>
            </a:r>
            <a:endParaRPr>
              <a:solidFill>
                <a:schemeClr val="lt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–"/>
            </a:pPr>
            <a:r>
              <a:rPr lang="en" u="sng">
                <a:solidFill>
                  <a:schemeClr val="lt2"/>
                </a:solidFill>
                <a:hlinkClick r:id="rId4"/>
              </a:rPr>
              <a:t>https://medium.com/s/story/on-the-visual-weariness-of-the-web-8af1c969ce73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54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+ Cons </a:t>
            </a:r>
            <a:endParaRPr/>
          </a:p>
        </p:txBody>
      </p:sp>
      <p:sp>
        <p:nvSpPr>
          <p:cNvPr id="240" name="Google Shape;240;p54"/>
          <p:cNvSpPr txBox="1"/>
          <p:nvPr>
            <p:ph idx="4294967295" type="body"/>
          </p:nvPr>
        </p:nvSpPr>
        <p:spPr>
          <a:xfrm>
            <a:off x="502925" y="1697700"/>
            <a:ext cx="2976600" cy="25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More consistency = better usability “reduce the likelihood of upsetting your users” (Snapchat)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More focus on functionality creativity in other ways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Reduce app fatigue</a:t>
            </a:r>
            <a:endParaRPr sz="1400"/>
          </a:p>
        </p:txBody>
      </p:sp>
      <p:sp>
        <p:nvSpPr>
          <p:cNvPr id="241" name="Google Shape;241;p54"/>
          <p:cNvSpPr txBox="1"/>
          <p:nvPr>
            <p:ph type="title"/>
          </p:nvPr>
        </p:nvSpPr>
        <p:spPr>
          <a:xfrm>
            <a:off x="502950" y="1179975"/>
            <a:ext cx="31950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Pros</a:t>
            </a:r>
            <a:endParaRPr sz="1800"/>
          </a:p>
        </p:txBody>
      </p:sp>
      <p:sp>
        <p:nvSpPr>
          <p:cNvPr id="242" name="Google Shape;242;p54"/>
          <p:cNvSpPr txBox="1"/>
          <p:nvPr>
            <p:ph idx="4294967295" type="body"/>
          </p:nvPr>
        </p:nvSpPr>
        <p:spPr>
          <a:xfrm>
            <a:off x="4300345" y="1697700"/>
            <a:ext cx="2976600" cy="25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Might be considered </a:t>
            </a:r>
            <a:r>
              <a:rPr lang="en">
                <a:solidFill>
                  <a:schemeClr val="lt2"/>
                </a:solidFill>
              </a:rPr>
              <a:t>boring/lazy/uncreative/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Cookie-cutter templates 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Things literally start to look the same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43" name="Google Shape;243;p54"/>
          <p:cNvSpPr txBox="1"/>
          <p:nvPr>
            <p:ph type="title"/>
          </p:nvPr>
        </p:nvSpPr>
        <p:spPr>
          <a:xfrm>
            <a:off x="4300363" y="1179975"/>
            <a:ext cx="31950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Cons</a:t>
            </a:r>
            <a:endParaRPr sz="1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5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Famous Case Study: Dropbox Redesign</a:t>
            </a:r>
            <a:endParaRPr/>
          </a:p>
        </p:txBody>
      </p:sp>
      <p:sp>
        <p:nvSpPr>
          <p:cNvPr id="249" name="Google Shape;249;p55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Seen as a response to converging designs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Called a “fantastic mid-life crisis)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56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Dropbox: Before</a:t>
            </a:r>
            <a:endParaRPr/>
          </a:p>
        </p:txBody>
      </p:sp>
      <p:pic>
        <p:nvPicPr>
          <p:cNvPr id="255" name="Google Shape;25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473" y="204496"/>
            <a:ext cx="2482927" cy="409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0620" y="204475"/>
            <a:ext cx="2487905" cy="409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0800" y="204488"/>
            <a:ext cx="2487905" cy="4096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0"/>
          <p:cNvSpPr txBox="1"/>
          <p:nvPr>
            <p:ph type="title"/>
          </p:nvPr>
        </p:nvSpPr>
        <p:spPr>
          <a:xfrm>
            <a:off x="457200" y="457200"/>
            <a:ext cx="82296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98" name="Google Shape;98;p30"/>
          <p:cNvSpPr txBox="1"/>
          <p:nvPr>
            <p:ph idx="1" type="body"/>
          </p:nvPr>
        </p:nvSpPr>
        <p:spPr>
          <a:xfrm>
            <a:off x="457200" y="1028700"/>
            <a:ext cx="82296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Group project check-in is due </a:t>
            </a:r>
            <a:r>
              <a:rPr b="1" lang="en" u="sng"/>
              <a:t>TONIGHT</a:t>
            </a:r>
            <a:endParaRPr b="1" u="sng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">
                <a:solidFill>
                  <a:schemeClr val="lt2"/>
                </a:solidFill>
              </a:rPr>
              <a:t>Items required for check-in </a:t>
            </a:r>
            <a:r>
              <a:rPr b="1" lang="en" u="sng">
                <a:solidFill>
                  <a:srgbClr val="6191C2"/>
                </a:solidFill>
                <a:hlinkClick r:id="rId3"/>
              </a:rPr>
              <a:t>here</a:t>
            </a:r>
            <a:endParaRPr>
              <a:solidFill>
                <a:schemeClr val="lt2"/>
              </a:solidFill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–"/>
            </a:pPr>
            <a:r>
              <a:rPr lang="en">
                <a:solidFill>
                  <a:schemeClr val="lt2"/>
                </a:solidFill>
              </a:rPr>
              <a:t>You may check-in right after end of lecture today</a:t>
            </a:r>
            <a:endParaRPr>
              <a:solidFill>
                <a:schemeClr val="lt2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Homework 6 will be uploaded later tonight and due next Monday.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7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Dropbox: After</a:t>
            </a:r>
            <a:endParaRPr/>
          </a:p>
        </p:txBody>
      </p:sp>
      <p:pic>
        <p:nvPicPr>
          <p:cNvPr id="263" name="Google Shape;26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160800"/>
            <a:ext cx="7508478" cy="4157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8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Dropbox: After</a:t>
            </a:r>
            <a:endParaRPr/>
          </a:p>
        </p:txBody>
      </p:sp>
      <p:pic>
        <p:nvPicPr>
          <p:cNvPr id="269" name="Google Shape;26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152400"/>
            <a:ext cx="7629788" cy="41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9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Dropbox: After</a:t>
            </a:r>
            <a:endParaRPr/>
          </a:p>
        </p:txBody>
      </p:sp>
      <p:pic>
        <p:nvPicPr>
          <p:cNvPr id="275" name="Google Shape;275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144000"/>
            <a:ext cx="7614581" cy="415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60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Dropbox: After</a:t>
            </a:r>
            <a:endParaRPr/>
          </a:p>
        </p:txBody>
      </p:sp>
      <p:pic>
        <p:nvPicPr>
          <p:cNvPr id="281" name="Google Shape;28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0863" y="160800"/>
            <a:ext cx="4222285" cy="4157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6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87" name="Google Shape;287;p61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The friction between design and development (IRL and in this class, too) can be solved through creating consistent standards, rules, and guides through design systems 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There is a huge tradeoff to design systems when thinking in terms of businesses at scale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In the very least, try to define a brand guideline (style guide) for your websites before starting to code to increase efficiency, reduce confusion or friction among your teams, and to make your websites as consistent as possible! 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2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93" name="Google Shape;293;p62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 u="sng">
                <a:solidFill>
                  <a:schemeClr val="lt2"/>
                </a:solidFill>
                <a:hlinkClick r:id="rId3"/>
              </a:rPr>
              <a:t>https://uxdesign.cc/everything-you-need-to-know-about-design-systems-54b109851969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 u="sng">
                <a:solidFill>
                  <a:schemeClr val="lt2"/>
                </a:solidFill>
                <a:hlinkClick r:id="rId4"/>
              </a:rPr>
              <a:t>https://medium.com/tradecraft-traction/eight-things-you-need-to-know-about-design-systems-bae8bd884b3b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 u="sng">
                <a:solidFill>
                  <a:schemeClr val="lt2"/>
                </a:solidFill>
                <a:hlinkClick r:id="rId5"/>
              </a:rPr>
              <a:t>https://www.designerlynx.co/design-systems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 u="sng">
                <a:solidFill>
                  <a:schemeClr val="lt2"/>
                </a:solidFill>
                <a:hlinkClick r:id="rId6"/>
              </a:rPr>
              <a:t>https://www.invisionapp.com/inside-design/guide-to-design-systems/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Know So Far</a:t>
            </a:r>
            <a:endParaRPr/>
          </a:p>
        </p:txBody>
      </p:sp>
      <p:sp>
        <p:nvSpPr>
          <p:cNvPr id="104" name="Google Shape;104;p31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Design Process (HCD)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Spacing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Colors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Images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Basic Prototyping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Today: putting it all together…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2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Agenda</a:t>
            </a:r>
            <a:endParaRPr/>
          </a:p>
        </p:txBody>
      </p:sp>
      <p:sp>
        <p:nvSpPr>
          <p:cNvPr id="110" name="Google Shape;110;p32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What is a design system?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Why is it important?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How do I create a design system?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Practical applications in development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Existential Questions (that you don’t </a:t>
            </a:r>
            <a:r>
              <a:rPr i="1" lang="en"/>
              <a:t>really </a:t>
            </a:r>
            <a:r>
              <a:rPr lang="en"/>
              <a:t>have to worry about)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3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design system?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4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— Style Guide (Distinction)</a:t>
            </a:r>
            <a:endParaRPr/>
          </a:p>
        </p:txBody>
      </p:sp>
      <p:sp>
        <p:nvSpPr>
          <p:cNvPr id="121" name="Google Shape;121;p34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Style guides focus mainly on, you guessed it, style.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They include colors, fonts, logos, and brand attributes.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Heavily utilized by design and marketing teams because style guides c</a:t>
            </a:r>
            <a:r>
              <a:rPr b="1" lang="en"/>
              <a:t>ontain the brand which is the first communicated.</a:t>
            </a:r>
            <a:r>
              <a:rPr lang="en"/>
              <a:t>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Design system is more than just visual presentation; </a:t>
            </a:r>
            <a:r>
              <a:rPr b="1" lang="en"/>
              <a:t>it focuses on the ecosystem</a:t>
            </a:r>
            <a:r>
              <a:rPr lang="en"/>
              <a:t>. 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5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Style Guide — Focuses on very basics of brand</a:t>
            </a:r>
            <a:endParaRPr/>
          </a:p>
        </p:txBody>
      </p:sp>
      <p:pic>
        <p:nvPicPr>
          <p:cNvPr id="127" name="Google Shape;12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402475"/>
            <a:ext cx="5102176" cy="3826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4525" y="402475"/>
            <a:ext cx="2162750" cy="405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6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System Definition</a:t>
            </a:r>
            <a:endParaRPr/>
          </a:p>
        </p:txBody>
      </p:sp>
      <p:sp>
        <p:nvSpPr>
          <p:cNvPr id="134" name="Google Shape;134;p36"/>
          <p:cNvSpPr txBox="1"/>
          <p:nvPr>
            <p:ph idx="4294967295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A set of shared, integrated patterns and principles that define the overall design of the product.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Almost always, a design system offers a library of visual style and components documented and released as reusable code for developers and/or tool(s) for designers. A system may also offer guidance on accessibility, page layout, and editorial and less often branding, data viz, UX patterns, and other tools.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DD Fall 2018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DD Spring 2019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